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5" r:id="rId6"/>
    <p:sldId id="267" r:id="rId7"/>
    <p:sldId id="268" r:id="rId8"/>
    <p:sldId id="269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51C2-9554-4E15-BEBB-82202B160D1A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0E513-4D71-4D98-999D-EF61999BA4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Министерство просвещения Республики Башкортостан</m:t>
                      </m:r>
                    </m:oMath>
                  </m:oMathPara>
                </a14:m>
                <a:endParaRPr kumimoji="0" lang="ru-RU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kumimoji="0" lang="ru-RU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2" t="-43" r="4" b="36"/>
                </a:stretch>
              </a:blipFill>
            </p:spPr>
            <p:txBody>
              <a:bodyPr/>
              <a:lstStyle/>
              <a:p>
                <a:r>
                  <a:rPr lang="ru-RU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йылда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9-c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уҡыусыларын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әҙәбиәтенән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a-RU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төп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дәүләт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имтихандарына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әҙерләүҙә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</a:t>
            </a:r>
            <a:r>
              <a:rPr lang="en-US" alt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күрһәтмәләр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82" y="434444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3590" y="1085215"/>
            <a:ext cx="11408410" cy="495871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Имтихан</a:t>
            </a:r>
            <a:r>
              <a:rPr lang="en-US" alt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</a:t>
            </a: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әҙерлек</a:t>
            </a: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барышында</a:t>
            </a: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ctr">
              <a:buFont typeface="Arial" panose="020B0604020202020204" pitchFamily="34" charset="0"/>
              <a:buNone/>
            </a:pP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ҡулланыла</a:t>
            </a: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торған</a:t>
            </a: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эш</a:t>
            </a: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төрҙәре</a:t>
            </a:r>
            <a:r>
              <a:rPr lang="en-US" alt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ctr">
              <a:buFont typeface="Arial" panose="020B0604020202020204" pitchFamily="34" charset="0"/>
              <a:buNone/>
            </a:pPr>
            <a:endParaRPr lang="en-US" alt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Уҡыусылар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менән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бергә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Ҡағиҙәләр</a:t>
            </a:r>
            <a:r>
              <a:rPr lang="en-US" altLang="ru-RU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йыйынтығы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туплау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Шул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ҡағ</a:t>
            </a:r>
            <a:r>
              <a:rPr lang="ba-RU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ҙәләр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йыйынтығына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яра</a:t>
            </a:r>
            <a:r>
              <a:rPr lang="ba-RU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лы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үҙ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аллы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әҙерләнеү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өсөн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тестар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ойоштороу</a:t>
            </a:r>
            <a:r>
              <a:rPr lang="ba-RU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уҡыусы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үҙенең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эшенең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һөҙөмтәһен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шунда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уҡ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күрә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a-RU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Шулай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уҡ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хаталарын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күреп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автоматизмға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еткереү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өсөн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үк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тесты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нисә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тапҡыр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эшләп</a:t>
            </a: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ҡарау</a:t>
            </a:r>
            <a:endParaRPr lang="en-US" altLang="ru-RU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l">
              <a:buFont typeface="Arial" panose="020B0604020202020204" pitchFamily="34" charset="0"/>
              <a:buNone/>
            </a:pPr>
            <a:r>
              <a:rPr lang="en-US" altLang="ru-RU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мөмкинлег</a:t>
            </a:r>
            <a:r>
              <a:rPr lang="en-US" alt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</a:t>
            </a:r>
            <a:endParaRPr lang="en-US" altLang="ru-RU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ru-RU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58" y="408318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е поле 1"/>
          <p:cNvSpPr txBox="1"/>
          <p:nvPr/>
        </p:nvSpPr>
        <p:spPr>
          <a:xfrm>
            <a:off x="638956" y="3613150"/>
            <a:ext cx="9327515" cy="887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https://forms.gle/iKxF2d83hdWbpKd69</a:t>
            </a:r>
            <a:endParaRPr lang="ru-RU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3"/>
          <a:stretch>
            <a:fillRect/>
          </a:stretch>
        </p:blipFill>
        <p:spPr>
          <a:xfrm>
            <a:off x="8357870" y="3613150"/>
            <a:ext cx="2460625" cy="249999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192530" y="1059815"/>
            <a:ext cx="7950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sz="3600" b="1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Имтиханға</a:t>
            </a:r>
            <a:r>
              <a:rPr sz="3600" b="1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 </a:t>
            </a:r>
            <a:r>
              <a:rPr sz="3600" b="1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әҙерлек</a:t>
            </a:r>
            <a:endParaRPr sz="3600" b="0" i="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</a:endParaRPr>
          </a:p>
          <a:p>
            <a:pPr marL="0" indent="0"/>
            <a:r>
              <a:rPr lang="en-US" sz="3600" b="0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 </a:t>
            </a:r>
            <a:r>
              <a:rPr lang="ru-RU" sz="3600" b="0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1-се</a:t>
            </a:r>
            <a:r>
              <a:rPr lang="en-US" sz="3600" b="0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өлөшө</a:t>
            </a:r>
            <a:r>
              <a:rPr lang="en-US" sz="3600" b="0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буйынса</a:t>
            </a:r>
            <a:r>
              <a:rPr lang="en-US" sz="3600" b="0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онлайн</a:t>
            </a:r>
            <a:r>
              <a:rPr lang="en-US" sz="3600" b="0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тесҡа</a:t>
            </a:r>
            <a:r>
              <a:rPr lang="en-US" sz="3600" b="0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миҫал</a:t>
            </a:r>
            <a:endParaRPr lang="en-US" sz="3600" b="0" i="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</a:endParaRPr>
          </a:p>
          <a:p>
            <a:pPr marL="0" indent="0" algn="ctr"/>
            <a:r>
              <a:rPr lang="en-US" altLang="en-US" sz="3600" b="0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Беренсе</a:t>
            </a:r>
            <a:r>
              <a:rPr lang="en-US" altLang="en-US" sz="3600" b="0" i="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 </a:t>
            </a:r>
            <a:r>
              <a:rPr lang="en-US" altLang="en-US" sz="3600" b="0" i="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</a:rPr>
              <a:t>линия</a:t>
            </a:r>
            <a:endParaRPr lang="en-US" altLang="en-US" sz="3600" b="0" i="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666875" y="2506345"/>
            <a:ext cx="8074660" cy="4351655"/>
          </a:xfrm>
        </p:spPr>
        <p:txBody>
          <a:bodyPr/>
          <a:lstStyle/>
          <a:p>
            <a:r>
              <a:rPr lang="en-US" altLang="ru-RU" sz="3600"/>
              <a:t>https://forms.gle/jbPQSj5e6ZzHbFGH9</a:t>
            </a:r>
          </a:p>
          <a:p>
            <a:endParaRPr lang="en-US" altLang="ru-RU" sz="3600"/>
          </a:p>
          <a:p>
            <a:endParaRPr lang="en-US" altLang="ru-RU" sz="36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58" y="408318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qr-co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20" y="3391535"/>
            <a:ext cx="2969895" cy="296989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351280" y="798830"/>
            <a:ext cx="1004355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/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Имтиханға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әҙерлек</a:t>
            </a:r>
            <a:endParaRPr sz="3600" b="0" i="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</a:endParaRPr>
          </a:p>
          <a:p>
            <a:pPr marL="0" indent="0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2-се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өлөшө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буйынса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онлайн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эш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биременә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миҫал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  <a:sym typeface="+mn-ea"/>
            </a:endParaRPr>
          </a:p>
          <a:p>
            <a:pPr marL="0" indent="0" algn="ctr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Беренсе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линия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  <a:sym typeface="+mn-ea"/>
            </a:endParaRPr>
          </a:p>
          <a:p>
            <a:pPr marL="0" indent="0"/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  <a:sym typeface="+mn-ea"/>
            </a:endParaRPr>
          </a:p>
          <a:p>
            <a:pPr marL="0" indent="0"/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2318385"/>
            <a:ext cx="10515600" cy="3858895"/>
          </a:xfrm>
        </p:spPr>
        <p:txBody>
          <a:bodyPr/>
          <a:lstStyle/>
          <a:p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https://forms.gle/ByUBdQbaGY6xoTwq9</a:t>
            </a:r>
          </a:p>
          <a:p>
            <a:endParaRPr lang="en-US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qr-code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45" y="2724150"/>
            <a:ext cx="3253105" cy="3253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58" y="408318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овое поле 4"/>
          <p:cNvSpPr txBox="1"/>
          <p:nvPr/>
        </p:nvSpPr>
        <p:spPr>
          <a:xfrm>
            <a:off x="1412240" y="408305"/>
            <a:ext cx="94202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/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Имтиханға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әҙерлек</a:t>
            </a:r>
            <a:endParaRPr sz="3600" b="0" i="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</a:endParaRPr>
          </a:p>
          <a:p>
            <a:pPr marL="0" indent="0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1-се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өлөшө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буйынса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онлайн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тесҡа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миҫал</a:t>
            </a:r>
            <a:endParaRPr lang="en-US" sz="3600" b="0" i="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</a:endParaRPr>
          </a:p>
          <a:p>
            <a:pPr marL="0" indent="0" algn="ctr"/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Икенсе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линия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17575" y="2602522"/>
            <a:ext cx="10436225" cy="4052277"/>
          </a:xfrm>
        </p:spPr>
        <p:txBody>
          <a:bodyPr/>
          <a:lstStyle/>
          <a:p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https://forms.gle/Fn6gKcr1V6YtxH2Z7</a:t>
            </a:r>
          </a:p>
          <a:p>
            <a:endParaRPr lang="en-US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qr-co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24" y="3295650"/>
            <a:ext cx="3258185" cy="3258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758" y="408318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овое поле 4"/>
          <p:cNvSpPr txBox="1"/>
          <p:nvPr/>
        </p:nvSpPr>
        <p:spPr>
          <a:xfrm>
            <a:off x="1057275" y="203200"/>
            <a:ext cx="9138285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/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Имтиханға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әҙерлек</a:t>
            </a:r>
            <a:endParaRPr sz="3600" b="0" i="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</a:endParaRPr>
          </a:p>
          <a:p>
            <a:pPr marL="0" indent="0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2-се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өлөшө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буйынса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онлайн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эш</a:t>
            </a:r>
            <a:r>
              <a:rPr lang="ru-RU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биремен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ә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миҫал</a:t>
            </a:r>
            <a:endParaRPr lang="en-US" sz="3600" b="0" i="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</a:endParaRPr>
          </a:p>
          <a:p>
            <a:pPr marL="0" indent="0" algn="ctr"/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Икенсе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docs-Roboto"/>
                <a:cs typeface="Times New Roman" panose="02020603050405020304" pitchFamily="18" charset="0"/>
                <a:sym typeface="+mn-ea"/>
              </a:rPr>
              <a:t>линия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ea typeface="docs-Roboto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Балдарҙың билдәгә күсеү </a:t>
            </a:r>
            <a:r>
              <a:rPr lang="ru-RU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en-US" altLang="ru-RU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ҙенсәлектәре</a:t>
            </a:r>
          </a:p>
        </p:txBody>
      </p:sp>
      <p:graphicFrame>
        <p:nvGraphicFramePr>
          <p:cNvPr id="7" name="Замещающее содержимое 6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838200" y="2075815"/>
          <a:ext cx="10515600" cy="302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Балдар һаны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Билдә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Белемде үҙләштереү </a:t>
                      </a:r>
                    </a:p>
                    <a:p>
                      <a:pPr algn="ctr">
                        <a:buNone/>
                      </a:pPr>
                      <a:r>
                        <a:rPr lang="en-US" altLang="ru-RU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дәрәжәһе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Бик түбән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Түбән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52-80%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Яҡшы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82-100%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ru-RU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Юғары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Тестар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буйынса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уҡыусы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һорауға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яуап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бирһә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балл </a:t>
            </a:r>
            <a:r>
              <a:rPr lang="ru-RU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йыя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ала, 2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өлөшөн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дөрөҫ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башҡарһа</a:t>
            </a:r>
            <a:r>
              <a:rPr lang="ba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өҫтәп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</a:t>
            </a:r>
            <a:r>
              <a:rPr lang="ba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туплай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балл -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эштең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эшләнешен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аңлата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a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билдәһен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өсөн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ТДИ-ның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өлөшөн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мотлаҡ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башҡарырға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кәрәк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икәнен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уҡыусыларға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аңлатырға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кәрәк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Ижади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төрҙәренә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айырым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әҙерлек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мөһим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a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Махсус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дәфтәр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a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башлап,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дәфтәрҙә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рәүештә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шөғөлләнергә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кәрәк</a:t>
            </a:r>
            <a:r>
              <a:rPr lang="ba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7717602858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66420"/>
            <a:ext cx="3763010" cy="5018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004" y="13575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е поле 1"/>
          <p:cNvSpPr txBox="1"/>
          <p:nvPr/>
        </p:nvSpPr>
        <p:spPr>
          <a:xfrm>
            <a:off x="5800090" y="691515"/>
            <a:ext cx="5099050" cy="4291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Ишмөхәмәт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Шарапов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төҙөгән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йыйынтыҡта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әҙәбиәтенән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тестар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тупланған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ҡ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 </a:t>
            </a:r>
            <a:r>
              <a:rPr lang="ru-RU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телен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имтиханға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әҙерләнгәндә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йыйындыҡты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ҡулланып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a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Әҙәбиәттән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әммә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теленең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ҡағиҙәләре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ташҡа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баҫылып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әллә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үҙгәрештәр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ba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исермәһә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лә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әҙәбиәттән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яңырыу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һәр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саҡ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шуға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тестарҙы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әҙәбиәттән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әҙерләгәндә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тулыһынса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ҡулланы</a:t>
            </a:r>
            <a:r>
              <a:rPr lang="ba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рға мөмкин,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әйт</a:t>
            </a:r>
            <a:r>
              <a:rPr lang="ba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 булмай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28*238"/>
  <p:tag name="TABLE_ENDDRAG_RECT" val="66*163*828*23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345</Words>
  <Application>Microsoft Office PowerPoint</Application>
  <PresentationFormat>Широкоэкранный</PresentationFormat>
  <Paragraphs>60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2026 йылда 9-cы класс уҡыусыларын башҡорт теле һәм әҙәбиәтенән  төп дәүләт имтихандарына әҙерләүҙә методик күрһәтмәләр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Балдарҙың билдәгә күсеү  үҙенсәлектәре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Эльмир</cp:lastModifiedBy>
  <cp:revision>12</cp:revision>
  <dcterms:created xsi:type="dcterms:W3CDTF">2025-10-07T07:42:00Z</dcterms:created>
  <dcterms:modified xsi:type="dcterms:W3CDTF">2026-02-26T10:44:50Z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6ADCA8D023E442B7942DC73951CD9D21_12</vt:lpwstr>
  </property>
  <property fmtid="{D5CDD505-2E9C-101B-9397-08002B2CF9AE}" pid="3" name="KSOProductBuildVer">
    <vt:lpwstr>1049-12.2.0.23196</vt:lpwstr>
  </property>
</Properties>
</file>